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71" r:id="rId4"/>
    <p:sldId id="273" r:id="rId5"/>
    <p:sldId id="272" r:id="rId6"/>
    <p:sldId id="275" r:id="rId7"/>
    <p:sldId id="283" r:id="rId8"/>
    <p:sldId id="279" r:id="rId9"/>
    <p:sldId id="259" r:id="rId10"/>
    <p:sldId id="257" r:id="rId11"/>
    <p:sldId id="258" r:id="rId12"/>
    <p:sldId id="263" r:id="rId13"/>
    <p:sldId id="261" r:id="rId14"/>
    <p:sldId id="264" r:id="rId15"/>
    <p:sldId id="267" r:id="rId16"/>
    <p:sldId id="265" r:id="rId17"/>
    <p:sldId id="280" r:id="rId18"/>
    <p:sldId id="281" r:id="rId19"/>
    <p:sldId id="282" r:id="rId20"/>
    <p:sldId id="278" r:id="rId21"/>
    <p:sldId id="269" r:id="rId22"/>
    <p:sldId id="260" r:id="rId23"/>
    <p:sldId id="266" r:id="rId24"/>
    <p:sldId id="268" r:id="rId25"/>
    <p:sldId id="262" r:id="rId26"/>
    <p:sldId id="274" r:id="rId27"/>
    <p:sldId id="276" r:id="rId28"/>
    <p:sldId id="284" r:id="rId29"/>
    <p:sldId id="285" r:id="rId30"/>
    <p:sldId id="27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1432" autoAdjust="0"/>
  </p:normalViewPr>
  <p:slideViewPr>
    <p:cSldViewPr snapToGrid="0" showGuides="1">
      <p:cViewPr>
        <p:scale>
          <a:sx n="50" d="100"/>
          <a:sy n="50" d="100"/>
        </p:scale>
        <p:origin x="234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765F9-4D08-4567-A27B-FABD9FF8FED6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C1928-25BC-4907-ACFA-E824A0CC9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1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여러명 중 검출하는 방법은</a:t>
            </a:r>
            <a:r>
              <a:rPr lang="en-US" altLang="ko-KR" smtClean="0"/>
              <a:t>?</a:t>
            </a:r>
          </a:p>
          <a:p>
            <a:endParaRPr lang="en-US" altLang="ko-KR" smtClean="0"/>
          </a:p>
          <a:p>
            <a:r>
              <a:rPr lang="ko-KR" altLang="en-US" smtClean="0"/>
              <a:t>도로가 아닌곳에서 걷는 사람을 검출하는 방법은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6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       662,30  731,30</a:t>
            </a:r>
          </a:p>
          <a:p>
            <a:r>
              <a:rPr lang="en-US" altLang="ko-KR" smtClean="0"/>
              <a:t>550,95                  1077,95</a:t>
            </a:r>
          </a:p>
          <a:p>
            <a:endParaRPr lang="en-US" altLang="ko-KR" smtClean="0"/>
          </a:p>
          <a:p>
            <a:r>
              <a:rPr lang="en-US" altLang="ko-KR" smtClean="0"/>
              <a:t>550,180                1077,180</a:t>
            </a:r>
          </a:p>
          <a:p>
            <a:endParaRPr lang="en-US" altLang="ko-KR" smtClean="0"/>
          </a:p>
          <a:p>
            <a:r>
              <a:rPr lang="en-US" altLang="ko-KR" smtClean="0"/>
              <a:t>       662,336 731,336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6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여러명 중 검출하는 방법은</a:t>
            </a:r>
            <a:r>
              <a:rPr lang="en-US" altLang="ko-KR" smtClean="0"/>
              <a:t>?</a:t>
            </a:r>
          </a:p>
          <a:p>
            <a:endParaRPr lang="en-US" altLang="ko-KR" smtClean="0"/>
          </a:p>
          <a:p>
            <a:r>
              <a:rPr lang="ko-KR" altLang="en-US" smtClean="0"/>
              <a:t>도로가 아닌곳에서 걷는 사람을 검출하는 방법은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19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380,120                   990,120</a:t>
            </a:r>
          </a:p>
          <a:p>
            <a:endParaRPr lang="en-US" altLang="ko-KR" smtClean="0"/>
          </a:p>
          <a:p>
            <a:r>
              <a:rPr lang="en-US" altLang="ko-KR" smtClean="0"/>
              <a:t>380,270                   990,270</a:t>
            </a:r>
          </a:p>
          <a:p>
            <a:endParaRPr lang="en-US" altLang="ko-KR" smtClean="0"/>
          </a:p>
          <a:p>
            <a:r>
              <a:rPr lang="en-US" altLang="ko-KR" smtClean="0"/>
              <a:t>            750, 500</a:t>
            </a:r>
            <a:r>
              <a:rPr lang="en-US" altLang="ko-KR" baseline="0" smtClean="0"/>
              <a:t>      990,500</a:t>
            </a:r>
          </a:p>
          <a:p>
            <a:endParaRPr lang="en-US" altLang="ko-KR" smtClean="0"/>
          </a:p>
          <a:p>
            <a:r>
              <a:rPr lang="en-US" altLang="ko-KR" smtClean="0"/>
              <a:t>            750, 790      990 790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9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가로 또한 위와 마찬가지</a:t>
            </a:r>
            <a:r>
              <a:rPr lang="ko-KR" altLang="en-US" baseline="0" smtClean="0"/>
              <a:t>로 검출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       662,30  731,30</a:t>
            </a:r>
          </a:p>
          <a:p>
            <a:r>
              <a:rPr lang="en-US" altLang="ko-KR" smtClean="0"/>
              <a:t>550,95                  1077,95</a:t>
            </a:r>
          </a:p>
          <a:p>
            <a:endParaRPr lang="en-US" altLang="ko-KR" smtClean="0"/>
          </a:p>
          <a:p>
            <a:r>
              <a:rPr lang="en-US" altLang="ko-KR" smtClean="0"/>
              <a:t>550,180                1077,180</a:t>
            </a:r>
          </a:p>
          <a:p>
            <a:endParaRPr lang="en-US" altLang="ko-KR" smtClean="0"/>
          </a:p>
          <a:p>
            <a:r>
              <a:rPr lang="en-US" altLang="ko-KR" smtClean="0"/>
              <a:t>       662,336 731,336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6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9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       662,30  731,30</a:t>
            </a:r>
          </a:p>
          <a:p>
            <a:r>
              <a:rPr lang="en-US" altLang="ko-KR" smtClean="0"/>
              <a:t>550,95                  1077,95</a:t>
            </a:r>
          </a:p>
          <a:p>
            <a:endParaRPr lang="en-US" altLang="ko-KR" smtClean="0"/>
          </a:p>
          <a:p>
            <a:r>
              <a:rPr lang="en-US" altLang="ko-KR" smtClean="0"/>
              <a:t>550,180                1077,180</a:t>
            </a:r>
          </a:p>
          <a:p>
            <a:endParaRPr lang="en-US" altLang="ko-KR" smtClean="0"/>
          </a:p>
          <a:p>
            <a:r>
              <a:rPr lang="en-US" altLang="ko-KR" smtClean="0"/>
              <a:t>       662,336 731,336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C1928-25BC-4907-ACFA-E824A0CC96A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3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8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4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6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7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36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0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1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4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4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1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9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E69B0-E7AB-4B66-ABC0-C59CE8945F3D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3645-3BD8-4AFB-A573-63972D88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1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5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4117" y="1530724"/>
            <a:ext cx="5576047" cy="5121088"/>
            <a:chOff x="0" y="242047"/>
            <a:chExt cx="8153400" cy="645010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18609"/>
            <a:stretch/>
          </p:blipFill>
          <p:spPr>
            <a:xfrm>
              <a:off x="0" y="242047"/>
              <a:ext cx="8153400" cy="6450106"/>
            </a:xfrm>
            <a:prstGeom prst="rect">
              <a:avLst/>
            </a:prstGeom>
          </p:spPr>
        </p:pic>
        <p:sp>
          <p:nvSpPr>
            <p:cNvPr id="7" name="십자형 6"/>
            <p:cNvSpPr/>
            <p:nvPr/>
          </p:nvSpPr>
          <p:spPr>
            <a:xfrm>
              <a:off x="1953147" y="2312893"/>
              <a:ext cx="252170" cy="224092"/>
            </a:xfrm>
            <a:prstGeom prst="plus">
              <a:avLst>
                <a:gd name="adj" fmla="val 3958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8269"/>
          <a:stretch/>
        </p:blipFill>
        <p:spPr>
          <a:xfrm>
            <a:off x="6096000" y="1530724"/>
            <a:ext cx="5576047" cy="5121088"/>
          </a:xfrm>
          <a:prstGeom prst="rect">
            <a:avLst/>
          </a:prstGeom>
        </p:spPr>
      </p:pic>
      <p:sp>
        <p:nvSpPr>
          <p:cNvPr id="10" name="십자형 9"/>
          <p:cNvSpPr/>
          <p:nvPr/>
        </p:nvSpPr>
        <p:spPr>
          <a:xfrm>
            <a:off x="6221507" y="1919822"/>
            <a:ext cx="172457" cy="177919"/>
          </a:xfrm>
          <a:prstGeom prst="plus">
            <a:avLst>
              <a:gd name="adj" fmla="val 3958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59106" y="672353"/>
            <a:ext cx="9163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객체가 좌측상단에 가까워 질수록 </a:t>
            </a:r>
            <a:r>
              <a:rPr lang="en-US" altLang="ko-KR" smtClean="0"/>
              <a:t>x</a:t>
            </a:r>
            <a:r>
              <a:rPr lang="ko-KR" altLang="en-US" smtClean="0"/>
              <a:t>좌표와 </a:t>
            </a:r>
            <a:r>
              <a:rPr lang="en-US" altLang="ko-KR" smtClean="0"/>
              <a:t>y</a:t>
            </a:r>
            <a:r>
              <a:rPr lang="ko-KR" altLang="en-US" smtClean="0"/>
              <a:t>좌표는 </a:t>
            </a:r>
            <a:r>
              <a:rPr lang="en-US" altLang="ko-KR" smtClean="0"/>
              <a:t>0</a:t>
            </a:r>
            <a:r>
              <a:rPr lang="ko-KR" altLang="en-US" smtClean="0"/>
              <a:t>에 </a:t>
            </a:r>
            <a:r>
              <a:rPr lang="ko-KR" altLang="en-US" smtClean="0"/>
              <a:t>가까워짐</a:t>
            </a:r>
            <a:endParaRPr lang="en-US" altLang="ko-KR" smtClean="0"/>
          </a:p>
          <a:p>
            <a:r>
              <a:rPr lang="ko-KR" altLang="en-US" smtClean="0"/>
              <a:t>각 꼭지점을 기준으로 꼭지점이 하나라도 다른 사각형에 들어가면 겹치는 것으로 인식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4117" y="6454588"/>
            <a:ext cx="618565" cy="188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84681" y="6454587"/>
            <a:ext cx="618565" cy="188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01906" y="342900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(x, y)</a:t>
            </a:r>
          </a:p>
          <a:p>
            <a:pPr algn="ctr"/>
            <a:r>
              <a:rPr lang="en-US" altLang="ko-KR" sz="1600" smtClean="0"/>
              <a:t>212,198</a:t>
            </a:r>
            <a:endParaRPr lang="ko-KR" altLang="en-US" sz="1600"/>
          </a:p>
        </p:txBody>
      </p:sp>
      <p:sp>
        <p:nvSpPr>
          <p:cNvPr id="15" name="직사각형 14"/>
          <p:cNvSpPr/>
          <p:nvPr/>
        </p:nvSpPr>
        <p:spPr>
          <a:xfrm>
            <a:off x="6461662" y="2132017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(x, y)</a:t>
            </a:r>
          </a:p>
          <a:p>
            <a:pPr algn="ctr"/>
            <a:r>
              <a:rPr lang="en-US" altLang="ko-KR" sz="1600"/>
              <a:t>26,32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2727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8269"/>
          <a:stretch/>
        </p:blipFill>
        <p:spPr>
          <a:xfrm>
            <a:off x="412377" y="1136277"/>
            <a:ext cx="5576047" cy="5121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2376" y="24832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(684,197)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72988" y="24832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(212,197)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72988" y="561190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(212,559)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22376" y="561190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(684,559)</a:t>
            </a:r>
            <a:endParaRPr lang="ko-KR" altLang="en-US"/>
          </a:p>
        </p:txBody>
      </p:sp>
      <p:sp>
        <p:nvSpPr>
          <p:cNvPr id="9" name="TextBox 4"/>
          <p:cNvSpPr txBox="1"/>
          <p:nvPr/>
        </p:nvSpPr>
        <p:spPr>
          <a:xfrm>
            <a:off x="6096000" y="1267030"/>
            <a:ext cx="595323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mtClean="0"/>
              <a:t>rect2 =(x(</a:t>
            </a:r>
            <a:r>
              <a:rPr lang="ko-KR" altLang="en-US" sz="1600" smtClean="0"/>
              <a:t>시작점의 </a:t>
            </a:r>
            <a:r>
              <a:rPr lang="en-US" altLang="ko-KR" sz="1600" smtClean="0"/>
              <a:t>x</a:t>
            </a:r>
            <a:r>
              <a:rPr lang="ko-KR" altLang="en-US" sz="1600" smtClean="0"/>
              <a:t>좌표</a:t>
            </a:r>
            <a:r>
              <a:rPr lang="en-US" altLang="ko-KR" sz="1600" smtClean="0"/>
              <a:t>),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y(</a:t>
            </a:r>
            <a:r>
              <a:rPr lang="ko-KR" altLang="en-US" sz="1600" smtClean="0"/>
              <a:t>시작점의 </a:t>
            </a:r>
            <a:r>
              <a:rPr lang="en-US" altLang="ko-KR" sz="1600" smtClean="0"/>
              <a:t>y</a:t>
            </a:r>
            <a:r>
              <a:rPr lang="ko-KR" altLang="en-US" sz="1600" smtClean="0"/>
              <a:t>좌표</a:t>
            </a:r>
            <a:r>
              <a:rPr lang="en-US" altLang="ko-KR" sz="1600" smtClean="0"/>
              <a:t>),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w(</a:t>
            </a:r>
            <a:r>
              <a:rPr lang="ko-KR" altLang="en-US" sz="1600" smtClean="0"/>
              <a:t>시작점으로부터의 가로길이</a:t>
            </a:r>
            <a:r>
              <a:rPr lang="en-US" altLang="ko-KR" sz="1600" smtClean="0"/>
              <a:t>),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      h(</a:t>
            </a:r>
            <a:r>
              <a:rPr lang="ko-KR" altLang="en-US" sz="1600" smtClean="0"/>
              <a:t>시작점으로부터의 세로길이</a:t>
            </a:r>
            <a:r>
              <a:rPr lang="en-US" altLang="ko-KR" sz="1600" smtClean="0"/>
              <a:t>))</a:t>
            </a:r>
          </a:p>
          <a:p>
            <a:r>
              <a:rPr lang="en-US" altLang="ko-KR" sz="1600" smtClean="0"/>
              <a:t>         </a:t>
            </a:r>
          </a:p>
          <a:p>
            <a:r>
              <a:rPr lang="en-US" altLang="ko-KR" sz="1600" smtClean="0"/>
              <a:t>            x</a:t>
            </a:r>
            <a:r>
              <a:rPr lang="ko-KR" altLang="en-US" sz="1600" smtClean="0"/>
              <a:t>좌표</a:t>
            </a:r>
            <a:r>
              <a:rPr lang="en-US" altLang="ko-KR" sz="1600" smtClean="0"/>
              <a:t>,  y</a:t>
            </a:r>
            <a:r>
              <a:rPr lang="ko-KR" altLang="en-US" sz="1600" smtClean="0"/>
              <a:t>좌표</a:t>
            </a:r>
          </a:p>
          <a:p>
            <a:r>
              <a:rPr lang="ko-KR" altLang="en-US" sz="1600" smtClean="0"/>
              <a:t>좌측상단 </a:t>
            </a:r>
            <a:r>
              <a:rPr lang="en-US" altLang="ko-KR" sz="1600" smtClean="0"/>
              <a:t>(rect2[0],rect2[1])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            x</a:t>
            </a:r>
            <a:r>
              <a:rPr lang="ko-KR" altLang="en-US" sz="1600" smtClean="0"/>
              <a:t>좌표 </a:t>
            </a:r>
            <a:r>
              <a:rPr lang="en-US" altLang="ko-KR" sz="1600" smtClean="0"/>
              <a:t>+ </a:t>
            </a:r>
            <a:r>
              <a:rPr lang="ko-KR" altLang="en-US" sz="1600" smtClean="0"/>
              <a:t>가로길이</a:t>
            </a:r>
            <a:r>
              <a:rPr lang="en-US" altLang="ko-KR" sz="1600" smtClean="0"/>
              <a:t>, y</a:t>
            </a:r>
            <a:r>
              <a:rPr lang="ko-KR" altLang="en-US" sz="1600" smtClean="0"/>
              <a:t>좌표</a:t>
            </a:r>
          </a:p>
          <a:p>
            <a:r>
              <a:rPr lang="ko-KR" altLang="en-US" sz="1600" smtClean="0"/>
              <a:t>우측상단 </a:t>
            </a:r>
            <a:r>
              <a:rPr lang="en-US" altLang="ko-KR" sz="1600" smtClean="0"/>
              <a:t>(rect2[0]+rect[2], rect2[1])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            x</a:t>
            </a:r>
            <a:r>
              <a:rPr lang="ko-KR" altLang="en-US" sz="1600" smtClean="0"/>
              <a:t>좌표</a:t>
            </a:r>
            <a:r>
              <a:rPr lang="en-US" altLang="ko-KR" sz="1600" smtClean="0"/>
              <a:t>,   y</a:t>
            </a:r>
            <a:r>
              <a:rPr lang="ko-KR" altLang="en-US" sz="1600" smtClean="0"/>
              <a:t>좌표 </a:t>
            </a:r>
            <a:r>
              <a:rPr lang="en-US" altLang="ko-KR" sz="1600" smtClean="0"/>
              <a:t>+ </a:t>
            </a:r>
            <a:r>
              <a:rPr lang="ko-KR" altLang="en-US" sz="1600" smtClean="0"/>
              <a:t>세로길이  </a:t>
            </a:r>
          </a:p>
          <a:p>
            <a:r>
              <a:rPr lang="ko-KR" altLang="en-US" sz="1600" smtClean="0"/>
              <a:t>좌측하단 </a:t>
            </a:r>
            <a:r>
              <a:rPr lang="en-US" altLang="ko-KR" sz="1600" smtClean="0"/>
              <a:t>(rect2[0],rect2[1]+rect2[3])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             x</a:t>
            </a:r>
            <a:r>
              <a:rPr lang="ko-KR" altLang="en-US" sz="1600" smtClean="0"/>
              <a:t>좌표</a:t>
            </a:r>
            <a:r>
              <a:rPr lang="en-US" altLang="ko-KR" sz="1600" smtClean="0"/>
              <a:t>+</a:t>
            </a:r>
            <a:r>
              <a:rPr lang="ko-KR" altLang="en-US" sz="1600" smtClean="0"/>
              <a:t>가로길이</a:t>
            </a:r>
            <a:r>
              <a:rPr lang="en-US" altLang="ko-KR" sz="1600" smtClean="0"/>
              <a:t>,    y</a:t>
            </a:r>
            <a:r>
              <a:rPr lang="ko-KR" altLang="en-US" sz="1600" smtClean="0"/>
              <a:t>좌표</a:t>
            </a:r>
            <a:r>
              <a:rPr lang="en-US" altLang="ko-KR" sz="1600" smtClean="0"/>
              <a:t>+</a:t>
            </a:r>
            <a:r>
              <a:rPr lang="ko-KR" altLang="en-US" sz="1600" smtClean="0"/>
              <a:t>세로길이     </a:t>
            </a:r>
          </a:p>
          <a:p>
            <a:r>
              <a:rPr lang="ko-KR" altLang="en-US" sz="1600" smtClean="0"/>
              <a:t>우측하단 </a:t>
            </a:r>
            <a:r>
              <a:rPr lang="en-US" altLang="ko-KR" sz="1600" smtClean="0"/>
              <a:t>(rect2[0]+rect2[2], rect2[1]+rect2[3])84,197)</a:t>
            </a:r>
          </a:p>
          <a:p>
            <a:endParaRPr lang="en-US" altLang="ko-KR" sz="1600"/>
          </a:p>
          <a:p>
            <a:r>
              <a:rPr lang="en-US" altLang="ko-KR" sz="1600"/>
              <a:t>#</a:t>
            </a:r>
            <a:r>
              <a:rPr lang="ko-KR" altLang="en-US" sz="1600"/>
              <a:t>모든 꼭지점이 </a:t>
            </a:r>
            <a:r>
              <a:rPr lang="en-US" altLang="ko-KR" sz="1600"/>
              <a:t>x</a:t>
            </a:r>
            <a:r>
              <a:rPr lang="ko-KR" altLang="en-US" sz="1600"/>
              <a:t>는 </a:t>
            </a:r>
            <a:r>
              <a:rPr lang="en-US" altLang="ko-KR" sz="1600"/>
              <a:t>range(rect2[0],rect2[0]+rect2[2]+1)</a:t>
            </a:r>
            <a:r>
              <a:rPr lang="ko-KR" altLang="en-US" sz="1600"/>
              <a:t>내에서 </a:t>
            </a:r>
            <a:endParaRPr lang="en-US" altLang="ko-KR" sz="1600" smtClean="0"/>
          </a:p>
          <a:p>
            <a:r>
              <a:rPr lang="ko-KR" altLang="en-US" sz="1600" smtClean="0"/>
              <a:t>존재하고 </a:t>
            </a:r>
            <a:r>
              <a:rPr lang="en-US" altLang="ko-KR" sz="1600"/>
              <a:t>y</a:t>
            </a:r>
            <a:r>
              <a:rPr lang="ko-KR" altLang="en-US" sz="1600"/>
              <a:t>는 </a:t>
            </a:r>
            <a:r>
              <a:rPr lang="en-US" altLang="ko-KR" sz="1600"/>
              <a:t>range(rect2[1],rect2[1]+rect2[3]+1)</a:t>
            </a:r>
            <a:r>
              <a:rPr lang="ko-KR" altLang="en-US" sz="1600"/>
              <a:t>내에서 존재</a:t>
            </a:r>
          </a:p>
        </p:txBody>
      </p:sp>
    </p:spTree>
    <p:extLst>
      <p:ext uri="{BB962C8B-B14F-4D97-AF65-F5344CB8AC3E}">
        <p14:creationId xmlns:p14="http://schemas.microsoft.com/office/powerpoint/2010/main" val="370136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187" t="18569" r="41351" b="48268"/>
          <a:stretch/>
        </p:blipFill>
        <p:spPr>
          <a:xfrm>
            <a:off x="838200" y="2661197"/>
            <a:ext cx="6119648" cy="3401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831" y="23960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,30)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29898" y="23960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731</a:t>
            </a:r>
            <a:r>
              <a:rPr lang="en-US" altLang="ko-KR" smtClean="0"/>
              <a:t>,30)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6831" y="58518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,336)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03261" y="58518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731</a:t>
            </a:r>
            <a:r>
              <a:rPr lang="en-US" altLang="ko-KR" smtClean="0"/>
              <a:t>,336)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7099" y="304084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781" y="433046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</a:t>
            </a:r>
            <a:r>
              <a:rPr lang="en-US" altLang="ko-KR" smtClean="0">
                <a:solidFill>
                  <a:srgbClr val="00B050"/>
                </a:solidFill>
              </a:rPr>
              <a:t>180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27575" y="304084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(1077,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27575" y="433046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(1077,</a:t>
            </a:r>
            <a:r>
              <a:rPr lang="en-US" altLang="ko-KR" smtClean="0">
                <a:solidFill>
                  <a:srgbClr val="00B050"/>
                </a:solidFill>
              </a:rPr>
              <a:t>180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5" name="TextBox 4"/>
          <p:cNvSpPr txBox="1"/>
          <p:nvPr/>
        </p:nvSpPr>
        <p:spPr>
          <a:xfrm>
            <a:off x="6984931" y="2580696"/>
            <a:ext cx="49667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mtClean="0"/>
              <a:t>Rect1 (</a:t>
            </a:r>
            <a:r>
              <a:rPr lang="ko-KR" altLang="en-US" sz="1600" smtClean="0"/>
              <a:t>흰</a:t>
            </a:r>
            <a:r>
              <a:rPr lang="en-US" altLang="ko-KR" sz="1600" smtClean="0"/>
              <a:t> </a:t>
            </a:r>
            <a:r>
              <a:rPr lang="ko-KR" altLang="en-US" sz="1600" smtClean="0"/>
              <a:t>직사각형</a:t>
            </a:r>
            <a:r>
              <a:rPr lang="en-US" altLang="ko-KR" sz="1600"/>
              <a:t>) </a:t>
            </a:r>
            <a:r>
              <a:rPr lang="en-US" altLang="ko-KR" sz="1600" smtClean="0"/>
              <a:t>     Rect2 </a:t>
            </a:r>
            <a:r>
              <a:rPr lang="en-US" altLang="ko-KR" sz="1600"/>
              <a:t>(</a:t>
            </a:r>
            <a:r>
              <a:rPr lang="ko-KR" altLang="en-US" sz="1600"/>
              <a:t>빨간</a:t>
            </a:r>
            <a:r>
              <a:rPr lang="en-US" altLang="ko-KR" sz="1600"/>
              <a:t> </a:t>
            </a:r>
            <a:r>
              <a:rPr lang="ko-KR" altLang="en-US" sz="1600"/>
              <a:t>직사각형</a:t>
            </a:r>
            <a:r>
              <a:rPr lang="en-US" altLang="ko-KR" sz="1600"/>
              <a:t>)</a:t>
            </a:r>
          </a:p>
          <a:p>
            <a:r>
              <a:rPr lang="en-US" altLang="ko-KR" sz="1600" smtClean="0"/>
              <a:t>(550,95,527,85)            </a:t>
            </a:r>
            <a:r>
              <a:rPr lang="en-US" altLang="ko-KR" sz="1600"/>
              <a:t>(</a:t>
            </a:r>
            <a:r>
              <a:rPr lang="en-US" altLang="ko-KR" sz="1600" smtClean="0"/>
              <a:t>662,30,69,306)</a:t>
            </a:r>
            <a:endParaRPr lang="en-US" altLang="ko-KR" sz="1600"/>
          </a:p>
          <a:p>
            <a:endParaRPr lang="en-US" altLang="ko-KR" sz="1600" smtClean="0"/>
          </a:p>
          <a:p>
            <a:r>
              <a:rPr lang="ko-KR" altLang="en-US" sz="1600" smtClean="0"/>
              <a:t>겹치는 구간</a:t>
            </a:r>
            <a:endParaRPr lang="en-US" altLang="ko-KR" sz="1600" smtClean="0"/>
          </a:p>
          <a:p>
            <a:r>
              <a:rPr lang="en-US" altLang="ko-KR" sz="1600" smtClean="0"/>
              <a:t>(662,95)    </a:t>
            </a:r>
            <a:r>
              <a:rPr lang="en-US" altLang="ko-KR" sz="1600"/>
              <a:t>(731,95)</a:t>
            </a:r>
          </a:p>
          <a:p>
            <a:r>
              <a:rPr lang="en-US" altLang="ko-KR" sz="1600" smtClean="0"/>
              <a:t>(662,180)   (</a:t>
            </a:r>
            <a:r>
              <a:rPr lang="en-US" altLang="ko-KR" sz="1600"/>
              <a:t>731,180)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# rect1</a:t>
            </a:r>
            <a:r>
              <a:rPr lang="ko-KR" altLang="en-US" sz="1600" smtClean="0"/>
              <a:t>좌표와 </a:t>
            </a:r>
            <a:r>
              <a:rPr lang="en-US" altLang="ko-KR" sz="1600" smtClean="0"/>
              <a:t>rect2 </a:t>
            </a:r>
            <a:r>
              <a:rPr lang="ko-KR" altLang="en-US" sz="1600" smtClean="0"/>
              <a:t>좌료를 이용해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고정된 </a:t>
            </a:r>
            <a:r>
              <a:rPr lang="en-US" altLang="ko-KR" sz="1600" smtClean="0"/>
              <a:t>4</a:t>
            </a:r>
            <a:r>
              <a:rPr lang="ko-KR" altLang="en-US" sz="1600" smtClean="0"/>
              <a:t>개의 좌표를 얻을 수 있음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en-US" altLang="ko-KR" sz="1600" smtClean="0"/>
              <a:t>#</a:t>
            </a:r>
            <a:r>
              <a:rPr lang="ko-KR" altLang="en-US" sz="1600" smtClean="0"/>
              <a:t>고정된 </a:t>
            </a:r>
            <a:r>
              <a:rPr lang="en-US" altLang="ko-KR" sz="1600" smtClean="0"/>
              <a:t>4</a:t>
            </a:r>
            <a:r>
              <a:rPr lang="ko-KR" altLang="en-US" sz="1600" smtClean="0"/>
              <a:t>개의 </a:t>
            </a:r>
            <a:r>
              <a:rPr lang="ko-KR" altLang="en-US" sz="1600" smtClean="0"/>
              <a:t>좌표가</a:t>
            </a:r>
            <a:r>
              <a:rPr lang="en-US" altLang="ko-KR" sz="1600" smtClean="0"/>
              <a:t> rect1</a:t>
            </a:r>
            <a:r>
              <a:rPr lang="en-US" altLang="ko-KR" sz="1600" smtClean="0"/>
              <a:t>, rect2</a:t>
            </a:r>
            <a:r>
              <a:rPr lang="ko-KR" altLang="en-US" sz="1600" smtClean="0"/>
              <a:t>에 모두 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포함되어 </a:t>
            </a:r>
            <a:r>
              <a:rPr lang="ko-KR" altLang="en-US" sz="1600" smtClean="0"/>
              <a:t>있을 때 </a:t>
            </a:r>
            <a:r>
              <a:rPr lang="ko-KR" altLang="en-US" sz="1600" smtClean="0"/>
              <a:t>다음과 </a:t>
            </a:r>
            <a:r>
              <a:rPr lang="ko-KR" altLang="en-US" sz="1600" smtClean="0"/>
              <a:t>같은 겹침 </a:t>
            </a:r>
            <a:r>
              <a:rPr lang="ko-KR" altLang="en-US" sz="1600" smtClean="0"/>
              <a:t>                 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상태임을 </a:t>
            </a:r>
            <a:r>
              <a:rPr lang="ko-KR" altLang="en-US" sz="1600" smtClean="0"/>
              <a:t>알 수 있음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endParaRPr lang="en-US" altLang="ko-KR" sz="1600" smtClean="0"/>
          </a:p>
          <a:p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1336831" y="350098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29898" y="350475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731</a:t>
            </a:r>
            <a:r>
              <a:rPr lang="en-US" altLang="ko-KR" smtClean="0"/>
              <a:t>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61941" y="433544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</a:t>
            </a:r>
            <a:r>
              <a:rPr lang="en-US" altLang="ko-KR" smtClean="0">
                <a:solidFill>
                  <a:srgbClr val="00B050"/>
                </a:solidFill>
              </a:rPr>
              <a:t>180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17851" y="433046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731</a:t>
            </a:r>
            <a:r>
              <a:rPr lang="en-US" altLang="ko-KR" smtClean="0"/>
              <a:t>,</a:t>
            </a:r>
            <a:r>
              <a:rPr lang="en-US" altLang="ko-KR" smtClean="0">
                <a:solidFill>
                  <a:srgbClr val="00B050"/>
                </a:solidFill>
              </a:rPr>
              <a:t>180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676400" y="2661197"/>
            <a:ext cx="0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078523" y="3196049"/>
            <a:ext cx="914400" cy="36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376246" y="2661197"/>
            <a:ext cx="23446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3833446" y="3317631"/>
            <a:ext cx="2497016" cy="2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1676400" y="4699795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/>
          <p:nvPr/>
        </p:nvCxnSpPr>
        <p:spPr>
          <a:xfrm>
            <a:off x="955430" y="4664626"/>
            <a:ext cx="992166" cy="4983"/>
          </a:xfrm>
          <a:prstGeom prst="curvedConnector4">
            <a:avLst>
              <a:gd name="adj1" fmla="val 86"/>
              <a:gd name="adj2" fmla="val 46875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307692" y="4689563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/>
          <p:nvPr/>
        </p:nvCxnSpPr>
        <p:spPr>
          <a:xfrm rot="5400000">
            <a:off x="5087859" y="3402163"/>
            <a:ext cx="12700" cy="25730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1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041" y="42566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횡단보도 보행자 검출하기</a:t>
            </a:r>
            <a:r>
              <a:rPr lang="en-US" altLang="ko-KR" smtClean="0"/>
              <a:t>(1</a:t>
            </a:r>
            <a:r>
              <a:rPr lang="ko-KR" altLang="en-US" smtClean="0"/>
              <a:t>명 찾기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48854" y="3259787"/>
            <a:ext cx="100846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고정된 좌표를 산출하기 위해 사람 </a:t>
            </a:r>
            <a:r>
              <a:rPr lang="en-US" altLang="ko-KR" smtClean="0"/>
              <a:t>roi</a:t>
            </a:r>
            <a:r>
              <a:rPr lang="ko-KR" altLang="en-US" smtClean="0"/>
              <a:t>와 횡단보도 </a:t>
            </a:r>
            <a:r>
              <a:rPr lang="en-US" altLang="ko-KR" smtClean="0"/>
              <a:t>roi</a:t>
            </a:r>
            <a:r>
              <a:rPr lang="ko-KR" altLang="en-US" smtClean="0"/>
              <a:t>를 구분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사람 </a:t>
            </a:r>
            <a:r>
              <a:rPr lang="en-US" altLang="ko-KR" smtClean="0"/>
              <a:t>ROI</a:t>
            </a:r>
            <a:r>
              <a:rPr lang="ko-KR" altLang="en-US" smtClean="0"/>
              <a:t>는 가로보다 세로가 길음</a:t>
            </a:r>
            <a:endParaRPr lang="en-US" altLang="ko-KR"/>
          </a:p>
          <a:p>
            <a:r>
              <a:rPr lang="ko-KR" altLang="en-US" smtClean="0"/>
              <a:t>횡단보도 </a:t>
            </a:r>
            <a:r>
              <a:rPr lang="en-US" altLang="ko-KR" smtClean="0"/>
              <a:t>ROI</a:t>
            </a:r>
            <a:r>
              <a:rPr lang="ko-KR" altLang="en-US" smtClean="0"/>
              <a:t>는 세로보다 가로가 길음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이 점을 이용해 횡단보도와 사람을 구분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/>
              <a:t>#</a:t>
            </a:r>
            <a:r>
              <a:rPr lang="ko-KR" altLang="en-US"/>
              <a:t>가로가 더 긴 </a:t>
            </a:r>
            <a:r>
              <a:rPr lang="en-US" altLang="ko-KR"/>
              <a:t>ROI(</a:t>
            </a:r>
            <a:r>
              <a:rPr lang="ko-KR" altLang="en-US"/>
              <a:t>횡단보도 </a:t>
            </a:r>
            <a:r>
              <a:rPr lang="en-US" altLang="ko-KR"/>
              <a:t>ROI</a:t>
            </a:r>
            <a:r>
              <a:rPr lang="en-US" altLang="ko-KR" smtClean="0"/>
              <a:t>)</a:t>
            </a:r>
            <a:r>
              <a:rPr lang="ko-KR" altLang="en-US" smtClean="0"/>
              <a:t>내 고정좌표를      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기준으로 나머지 사람 </a:t>
            </a:r>
            <a:r>
              <a:rPr lang="en-US" altLang="ko-KR" smtClean="0"/>
              <a:t>ROI </a:t>
            </a:r>
            <a:r>
              <a:rPr lang="ko-KR" altLang="en-US" smtClean="0"/>
              <a:t>좌표를 비교함</a:t>
            </a:r>
            <a:r>
              <a:rPr lang="en-US" altLang="ko-KR" smtClean="0"/>
              <a:t>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026" name="Picture 2" descr="라스트 트레인 :: 걸음걸이로 그 사람을 알수있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9" y="2954987"/>
            <a:ext cx="4907491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5537200" y="3429000"/>
            <a:ext cx="0" cy="2565400"/>
          </a:xfrm>
          <a:prstGeom prst="line">
            <a:avLst/>
          </a:prstGeom>
          <a:ln w="76200" cap="flat" cmpd="sng" algn="ctr">
            <a:solidFill>
              <a:srgbClr val="FF999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518054" y="6220701"/>
            <a:ext cx="5019146" cy="38100"/>
          </a:xfrm>
          <a:prstGeom prst="line">
            <a:avLst/>
          </a:prstGeom>
          <a:ln w="762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18054" y="5113867"/>
            <a:ext cx="0" cy="1144934"/>
          </a:xfrm>
          <a:prstGeom prst="line">
            <a:avLst/>
          </a:prstGeom>
          <a:ln w="762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4006320" y="3518614"/>
            <a:ext cx="1530880" cy="11621"/>
          </a:xfrm>
          <a:prstGeom prst="line">
            <a:avLst/>
          </a:prstGeom>
          <a:ln w="76200" cap="flat" cmpd="sng" algn="ctr">
            <a:solidFill>
              <a:srgbClr val="FF999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1434" y="1565729"/>
            <a:ext cx="10084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1.ROI</a:t>
            </a:r>
            <a:r>
              <a:rPr lang="ko-KR" altLang="en-US" smtClean="0"/>
              <a:t>를 두개 지정</a:t>
            </a:r>
            <a:r>
              <a:rPr lang="en-US" altLang="ko-KR" smtClean="0"/>
              <a:t>(</a:t>
            </a:r>
            <a:r>
              <a:rPr lang="ko-KR" altLang="en-US" smtClean="0"/>
              <a:t>횡단보도</a:t>
            </a:r>
            <a:r>
              <a:rPr lang="en-US" altLang="ko-KR" smtClean="0"/>
              <a:t>, </a:t>
            </a:r>
            <a:r>
              <a:rPr lang="ko-KR" altLang="en-US" smtClean="0"/>
              <a:t>사람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2.TrackerAPI</a:t>
            </a:r>
            <a:r>
              <a:rPr lang="ko-KR" altLang="en-US" smtClean="0"/>
              <a:t>를 활용해 객체 추적</a:t>
            </a:r>
            <a:endParaRPr lang="en-US" altLang="ko-KR" smtClean="0"/>
          </a:p>
          <a:p>
            <a:r>
              <a:rPr lang="en-US" altLang="ko-KR" smtClean="0"/>
              <a:t>3. </a:t>
            </a:r>
            <a:r>
              <a:rPr lang="ko-KR" altLang="en-US" smtClean="0"/>
              <a:t>횡단보도 </a:t>
            </a:r>
            <a:r>
              <a:rPr lang="en-US" altLang="ko-KR" smtClean="0"/>
              <a:t>ROI</a:t>
            </a:r>
            <a:r>
              <a:rPr lang="ko-KR" altLang="en-US" smtClean="0"/>
              <a:t>와 사람 </a:t>
            </a:r>
            <a:r>
              <a:rPr lang="en-US" altLang="ko-KR" smtClean="0"/>
              <a:t>ROI</a:t>
            </a:r>
            <a:r>
              <a:rPr lang="ko-KR" altLang="en-US" smtClean="0"/>
              <a:t>가 겹칠 것이라고 예상되는 범위가 </a:t>
            </a:r>
            <a:r>
              <a:rPr lang="ko-KR" altLang="en-US" smtClean="0"/>
              <a:t>겹치면 알림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90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916976" y="3260959"/>
            <a:ext cx="2108144" cy="1111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6483" t="27291" r="50343" b="28234"/>
          <a:stretch/>
        </p:blipFill>
        <p:spPr>
          <a:xfrm>
            <a:off x="376167" y="2215338"/>
            <a:ext cx="3491347" cy="3524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20" y="194339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(380,120)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149" y="194339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(990,120)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0319" y="305966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(380,270)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63149" y="305966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(990,270)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63148" y="379297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(990,500)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5356" y="379297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(750,500)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3147" y="551933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(990,790)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05356" y="552378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(750,790)</a:t>
            </a:r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 flipV="1">
            <a:off x="2327563" y="2329349"/>
            <a:ext cx="4510" cy="74694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5" idx="2"/>
          </p:cNvCxnSpPr>
          <p:nvPr/>
        </p:nvCxnSpPr>
        <p:spPr>
          <a:xfrm>
            <a:off x="3507972" y="2345974"/>
            <a:ext cx="3517148" cy="93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327563" y="2362599"/>
            <a:ext cx="2589413" cy="9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27563" y="3092919"/>
            <a:ext cx="2589413" cy="127683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직선 연결선 32"/>
          <p:cNvCxnSpPr>
            <a:endCxn id="17" idx="0"/>
          </p:cNvCxnSpPr>
          <p:nvPr/>
        </p:nvCxnSpPr>
        <p:spPr>
          <a:xfrm>
            <a:off x="3507972" y="3107779"/>
            <a:ext cx="3517148" cy="126197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Box 13"/>
          <p:cNvSpPr txBox="1"/>
          <p:nvPr/>
        </p:nvSpPr>
        <p:spPr>
          <a:xfrm>
            <a:off x="4348552" y="287500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(750,120)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56695" y="290825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(990,120)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48551" y="439029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(750,270)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56695" y="436975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(990,270)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7906" y="1657200"/>
            <a:ext cx="7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rect1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16202" y="3505285"/>
            <a:ext cx="7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rect2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590886" y="3266408"/>
            <a:ext cx="4524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#</a:t>
            </a:r>
            <a:r>
              <a:rPr lang="ko-KR" altLang="en-US" smtClean="0"/>
              <a:t>고정된 </a:t>
            </a:r>
            <a:r>
              <a:rPr lang="en-US" altLang="ko-KR" smtClean="0"/>
              <a:t>4</a:t>
            </a:r>
            <a:r>
              <a:rPr lang="ko-KR" altLang="en-US" smtClean="0"/>
              <a:t>개의 좌표가 </a:t>
            </a:r>
            <a:r>
              <a:rPr lang="ko-KR" altLang="en-US" smtClean="0"/>
              <a:t>두 </a:t>
            </a:r>
            <a:r>
              <a:rPr lang="ko-KR" altLang="en-US" smtClean="0"/>
              <a:t>직사각형에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1</a:t>
            </a:r>
            <a:r>
              <a:rPr lang="ko-KR" altLang="en-US" smtClean="0"/>
              <a:t>개라도 포함되지 않을 경우 겹치치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</a:t>
            </a:r>
            <a:r>
              <a:rPr lang="ko-KR" altLang="en-US" smtClean="0"/>
              <a:t>않는다고 인식 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  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7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483" t="27291" r="50343" b="28234"/>
          <a:stretch/>
        </p:blipFill>
        <p:spPr>
          <a:xfrm>
            <a:off x="376167" y="2215338"/>
            <a:ext cx="3491347" cy="3524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320" y="196097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(380,120)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63149" y="194339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(990,120)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319" y="305966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(380,270)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63149" y="305966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(990,270)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63148" y="379297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(990,500)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5356" y="379297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(750,500)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3147" y="551933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(990,790)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05356" y="552378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</a:rPr>
              <a:t>(750,790)</a:t>
            </a:r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2327563" y="2329349"/>
            <a:ext cx="4510" cy="74694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7906" y="1657200"/>
            <a:ext cx="7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rect1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16202" y="3505285"/>
            <a:ext cx="7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rect2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59138" y="196001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(750,120)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59138" y="305996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(750,270)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712677" y="2285678"/>
            <a:ext cx="0" cy="860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56140" y="19515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예상 범위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706816" y="4162302"/>
            <a:ext cx="0" cy="13570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97876" y="37934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실제 범위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54913" y="6074097"/>
            <a:ext cx="533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#</a:t>
            </a:r>
            <a:r>
              <a:rPr lang="ko-KR" altLang="en-US" smtClean="0"/>
              <a:t>예상범위에 실제범위 값이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</a:t>
            </a:r>
            <a:r>
              <a:rPr lang="ko-KR" altLang="en-US" smtClean="0"/>
              <a:t>포함되지 않음</a:t>
            </a:r>
            <a:endParaRPr lang="en-US" altLang="ko-KR" smtClean="0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rcRect l="25187" t="18569" r="52570" b="48268"/>
          <a:stretch/>
        </p:blipFill>
        <p:spPr>
          <a:xfrm>
            <a:off x="6810419" y="1928890"/>
            <a:ext cx="4067908" cy="340135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309050" y="166372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(662,30)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02117" y="166372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(731,30)</a:t>
            </a: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309050" y="511949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(662,336)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875480" y="511949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(731,336)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6159318" y="23085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(550,95)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096000" y="359815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(550,180)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309050" y="27686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(662,95)</a:t>
            </a:r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02117" y="277245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(731,95)</a:t>
            </a: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7234160" y="360313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(662,180)</a:t>
            </a: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8990070" y="359815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(731,180)</a:t>
            </a:r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7648619" y="1928890"/>
            <a:ext cx="0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7050742" y="2463742"/>
            <a:ext cx="914400" cy="36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9348465" y="1928890"/>
            <a:ext cx="23446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>
            <a:off x="9805666" y="2696693"/>
            <a:ext cx="1072661" cy="1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7648619" y="3967488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구부러진 연결선 73"/>
          <p:cNvCxnSpPr/>
          <p:nvPr/>
        </p:nvCxnSpPr>
        <p:spPr>
          <a:xfrm>
            <a:off x="6927649" y="3932319"/>
            <a:ext cx="992166" cy="4983"/>
          </a:xfrm>
          <a:prstGeom prst="curvedConnector4">
            <a:avLst>
              <a:gd name="adj1" fmla="val 86"/>
              <a:gd name="adj2" fmla="val 46875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9279911" y="3957256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구부러진 연결선 75"/>
          <p:cNvCxnSpPr/>
          <p:nvPr/>
        </p:nvCxnSpPr>
        <p:spPr>
          <a:xfrm rot="10800000" flipV="1">
            <a:off x="9779907" y="3562986"/>
            <a:ext cx="1098420" cy="399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849470" y="1663723"/>
            <a:ext cx="430320" cy="38251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309050" y="554255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동일</a:t>
            </a:r>
            <a:r>
              <a:rPr lang="en-US" altLang="ko-KR" smtClean="0"/>
              <a:t>/</a:t>
            </a:r>
            <a:r>
              <a:rPr lang="ko-KR" altLang="en-US" smtClean="0"/>
              <a:t>범위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9459997" y="1648071"/>
            <a:ext cx="517163" cy="38251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8875480" y="557203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동일</a:t>
            </a:r>
            <a:r>
              <a:rPr lang="en-US" altLang="ko-KR" smtClean="0"/>
              <a:t>/</a:t>
            </a:r>
            <a:r>
              <a:rPr lang="ko-KR" altLang="en-US" smtClean="0"/>
              <a:t>범위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8319263" y="2060872"/>
            <a:ext cx="607171" cy="583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315171" y="3562986"/>
            <a:ext cx="607171" cy="150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11084169" y="1928890"/>
            <a:ext cx="0" cy="3401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435096" y="15336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실제 범위</a:t>
            </a:r>
            <a:endParaRPr lang="ko-KR" altLang="en-US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1678241" y="2613239"/>
            <a:ext cx="0" cy="860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1051364" y="22790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예상 범위</a:t>
            </a:r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8967735" y="6072611"/>
            <a:ext cx="533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#</a:t>
            </a:r>
            <a:r>
              <a:rPr lang="ko-KR" altLang="en-US" smtClean="0"/>
              <a:t>예상범위에 실제범위 값이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</a:t>
            </a:r>
            <a:r>
              <a:rPr lang="ko-KR" altLang="en-US" smtClean="0"/>
              <a:t>포함됨</a:t>
            </a:r>
            <a:endParaRPr lang="en-US" altLang="ko-KR" smtClean="0"/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311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예외처리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187" t="18569" r="41351" b="48268"/>
          <a:stretch/>
        </p:blipFill>
        <p:spPr>
          <a:xfrm>
            <a:off x="838200" y="2661197"/>
            <a:ext cx="6119648" cy="3401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831" y="23960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(662,30)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29898" y="23960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(731,30)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6831" y="58518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(662,336)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03261" y="58518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(731,336)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7099" y="304084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(550,95)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781" y="433046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(550,180)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27575" y="304084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(1077,95)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27575" y="433046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(1077,180)</a:t>
            </a:r>
            <a:endParaRPr lang="ko-KR" altLang="en-US"/>
          </a:p>
        </p:txBody>
      </p:sp>
      <p:sp>
        <p:nvSpPr>
          <p:cNvPr id="15" name="TextBox 4"/>
          <p:cNvSpPr txBox="1"/>
          <p:nvPr/>
        </p:nvSpPr>
        <p:spPr>
          <a:xfrm>
            <a:off x="6957848" y="3267091"/>
            <a:ext cx="496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사람의 </a:t>
            </a:r>
            <a:r>
              <a:rPr lang="en-US" altLang="ko-KR" sz="1600" smtClean="0"/>
              <a:t>ROI</a:t>
            </a:r>
            <a:r>
              <a:rPr lang="ko-KR" altLang="en-US" sz="1600" smtClean="0"/>
              <a:t>에 횡단보도의 </a:t>
            </a:r>
            <a:r>
              <a:rPr lang="en-US" altLang="ko-KR" sz="1600" smtClean="0"/>
              <a:t>ROI</a:t>
            </a:r>
            <a:r>
              <a:rPr lang="ko-KR" altLang="en-US" sz="1600" smtClean="0"/>
              <a:t>가 </a:t>
            </a:r>
            <a:endParaRPr lang="en-US" altLang="ko-KR" sz="1600" smtClean="0"/>
          </a:p>
          <a:p>
            <a:r>
              <a:rPr lang="ko-KR" altLang="en-US" sz="1600" smtClean="0"/>
              <a:t>일부 포함되는지 확인하기 위해서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ko-KR" altLang="en-US" sz="1600" smtClean="0"/>
              <a:t>겹친다고 생각되는 좌표 </a:t>
            </a:r>
            <a:r>
              <a:rPr lang="en-US" altLang="ko-KR" sz="1600" smtClean="0"/>
              <a:t>4</a:t>
            </a:r>
            <a:r>
              <a:rPr lang="ko-KR" altLang="en-US" sz="1600" smtClean="0"/>
              <a:t>개중</a:t>
            </a:r>
            <a:endParaRPr lang="en-US" altLang="ko-KR" sz="1600" smtClean="0"/>
          </a:p>
          <a:p>
            <a:r>
              <a:rPr lang="ko-KR" altLang="en-US" sz="1600" smtClean="0"/>
              <a:t>하나라도 </a:t>
            </a:r>
            <a:r>
              <a:rPr lang="ko-KR" altLang="en-US" sz="1600" smtClean="0"/>
              <a:t>두 직사각형에 포함되는지 확인</a:t>
            </a:r>
            <a:endParaRPr lang="en-US" altLang="ko-KR" sz="160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336831" y="350098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(662,95)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29898" y="350475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(731,95)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61941" y="433544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(662,180)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17851" y="433046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(731,180)</a:t>
            </a:r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676400" y="2661197"/>
            <a:ext cx="0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078523" y="3196049"/>
            <a:ext cx="914400" cy="36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376246" y="2661197"/>
            <a:ext cx="23446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3833446" y="3317631"/>
            <a:ext cx="2497016" cy="2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1676400" y="4699795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/>
          <p:nvPr/>
        </p:nvCxnSpPr>
        <p:spPr>
          <a:xfrm>
            <a:off x="955430" y="4664626"/>
            <a:ext cx="992166" cy="4983"/>
          </a:xfrm>
          <a:prstGeom prst="curvedConnector4">
            <a:avLst>
              <a:gd name="adj1" fmla="val 86"/>
              <a:gd name="adj2" fmla="val 46875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307692" y="4689563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/>
          <p:nvPr/>
        </p:nvCxnSpPr>
        <p:spPr>
          <a:xfrm rot="5400000">
            <a:off x="5087859" y="3402163"/>
            <a:ext cx="12700" cy="25730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36831" y="627486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동일</a:t>
            </a:r>
            <a:r>
              <a:rPr lang="en-US" altLang="ko-KR" smtClean="0"/>
              <a:t>/</a:t>
            </a:r>
            <a:r>
              <a:rPr lang="ko-KR" altLang="en-US" smtClean="0"/>
              <a:t>범위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03261" y="630434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동일</a:t>
            </a:r>
            <a:r>
              <a:rPr lang="en-US" altLang="ko-KR" smtClean="0"/>
              <a:t>/</a:t>
            </a:r>
            <a:r>
              <a:rPr lang="ko-KR" altLang="en-US" smtClean="0"/>
              <a:t>범위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47044" y="2793179"/>
            <a:ext cx="607171" cy="583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42952" y="4295293"/>
            <a:ext cx="607171" cy="150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254816" y="3318182"/>
            <a:ext cx="160138" cy="16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99582" y="3329904"/>
            <a:ext cx="160138" cy="16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254816" y="4191553"/>
            <a:ext cx="160138" cy="16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899588" y="4203273"/>
            <a:ext cx="160138" cy="16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536"/>
          <a:stretch/>
        </p:blipFill>
        <p:spPr>
          <a:xfrm>
            <a:off x="57150" y="2662238"/>
            <a:ext cx="6318000" cy="41900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258" t="35626" r="8249" b="8690"/>
          <a:stretch/>
        </p:blipFill>
        <p:spPr>
          <a:xfrm>
            <a:off x="6419850" y="2661002"/>
            <a:ext cx="5600700" cy="4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834"/>
          <a:stretch/>
        </p:blipFill>
        <p:spPr>
          <a:xfrm>
            <a:off x="0" y="2791802"/>
            <a:ext cx="6318000" cy="4047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1006" b="11117"/>
          <a:stretch/>
        </p:blipFill>
        <p:spPr>
          <a:xfrm>
            <a:off x="0" y="6057900"/>
            <a:ext cx="609600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281"/>
          <a:stretch/>
        </p:blipFill>
        <p:spPr>
          <a:xfrm>
            <a:off x="0" y="2903537"/>
            <a:ext cx="6318000" cy="39195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1168" b="10955"/>
          <a:stretch/>
        </p:blipFill>
        <p:spPr>
          <a:xfrm>
            <a:off x="1" y="5395119"/>
            <a:ext cx="6318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6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코드에 사용할 유튜브 영상 전처리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영상내 관심 영역으로만 구성된 영상이미지를 사용하기위해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- </a:t>
            </a:r>
            <a:r>
              <a:rPr lang="ko-KR" altLang="en-US" smtClean="0"/>
              <a:t>관심영역을 지정하기 위해 영상내에서 이미지 추출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- </a:t>
            </a:r>
            <a:r>
              <a:rPr lang="ko-KR" altLang="en-US" smtClean="0"/>
              <a:t>이후 영상내에서 사용할 관심영역 지정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- </a:t>
            </a:r>
            <a:r>
              <a:rPr lang="ko-KR" altLang="en-US" smtClean="0"/>
              <a:t>영상 </a:t>
            </a:r>
            <a:r>
              <a:rPr lang="en-US" altLang="ko-KR" smtClean="0"/>
              <a:t>roi </a:t>
            </a:r>
            <a:r>
              <a:rPr lang="ko-KR" altLang="en-US" smtClean="0"/>
              <a:t>기준으로 </a:t>
            </a:r>
            <a:r>
              <a:rPr lang="en-US" altLang="ko-KR" smtClean="0"/>
              <a:t>cropped </a:t>
            </a:r>
            <a:r>
              <a:rPr lang="ko-KR" altLang="en-US" smtClean="0"/>
              <a:t>된 영상 재생성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34" y="3929109"/>
            <a:ext cx="4114799" cy="2673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1" y="3929109"/>
            <a:ext cx="4114799" cy="267345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452533" y="5029200"/>
            <a:ext cx="643467" cy="5926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50533" y="4080933"/>
            <a:ext cx="2421467" cy="194733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90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객채검출 및 추적 시연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744" y="0"/>
            <a:ext cx="7735712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33" y="2620963"/>
            <a:ext cx="745066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제언점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mtClean="0"/>
              <a:t>영상의 길이가 길어질수록 객체추적의 정확도가 떨어짐</a:t>
            </a:r>
            <a:endParaRPr lang="en-US" altLang="ko-KR" smtClean="0"/>
          </a:p>
          <a:p>
            <a:r>
              <a:rPr lang="ko-KR" altLang="en-US" smtClean="0"/>
              <a:t>영상의 정면에 있는 대상보다 좌측에 있는 대상을 추적할 때 정확도가 훨씬 떨어짐 </a:t>
            </a:r>
            <a:endParaRPr lang="en-US" altLang="ko-KR" smtClean="0"/>
          </a:p>
          <a:p>
            <a:r>
              <a:rPr lang="ko-KR" altLang="en-US" smtClean="0"/>
              <a:t>여러명의 사람들을 대상으로 객체추적이 가능하나 </a:t>
            </a:r>
            <a:r>
              <a:rPr lang="ko-KR" altLang="en-US" smtClean="0"/>
              <a:t>일일이 </a:t>
            </a:r>
            <a:r>
              <a:rPr lang="en-US" altLang="ko-KR" smtClean="0"/>
              <a:t>tracker</a:t>
            </a:r>
            <a:r>
              <a:rPr lang="ko-KR" altLang="en-US" smtClean="0"/>
              <a:t>를 지정해줘야 하기 때문에 원하는 때에 원하는 대상을 추가해 </a:t>
            </a:r>
            <a:r>
              <a:rPr lang="en-US" altLang="ko-KR" smtClean="0"/>
              <a:t>tracking</a:t>
            </a:r>
            <a:r>
              <a:rPr lang="ko-KR" altLang="en-US" smtClean="0"/>
              <a:t>하기 어려움</a:t>
            </a:r>
            <a:endParaRPr lang="en-US" altLang="ko-KR" smtClean="0"/>
          </a:p>
          <a:p>
            <a:r>
              <a:rPr lang="en-US" altLang="ko-KR"/>
              <a:t>ROI</a:t>
            </a:r>
            <a:r>
              <a:rPr lang="ko-KR" altLang="en-US"/>
              <a:t>를 여러 개 지정해 추적할 수는 있으나 원하는 객체가 생길 때 마다 </a:t>
            </a:r>
            <a:r>
              <a:rPr lang="en-US" altLang="ko-KR"/>
              <a:t>ROI</a:t>
            </a:r>
            <a:r>
              <a:rPr lang="ko-KR" altLang="en-US"/>
              <a:t>를 계속 추가해서 추적할 수는 없음</a:t>
            </a:r>
            <a:endParaRPr lang="en-US" altLang="ko-KR"/>
          </a:p>
          <a:p>
            <a:endParaRPr lang="en-US" altLang="ko-KR"/>
          </a:p>
          <a:p>
            <a:r>
              <a:rPr lang="en-US" altLang="ko-KR" smtClean="0"/>
              <a:t>7</a:t>
            </a:r>
            <a:r>
              <a:rPr lang="ko-KR" altLang="en-US" smtClean="0"/>
              <a:t>가지 </a:t>
            </a:r>
            <a:r>
              <a:rPr lang="en-US" altLang="ko-KR" smtClean="0"/>
              <a:t>Tracking </a:t>
            </a:r>
            <a:r>
              <a:rPr lang="ko-KR" altLang="en-US" smtClean="0"/>
              <a:t>알고리즘이 존재하는데 영상에따라 알고리즘이 안되거나 되는것이 있음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r>
              <a:rPr lang="ko-KR" altLang="en-US" smtClean="0"/>
              <a:t>차량 신호등 초록불 검출이 코드 실행에 따라 결과가 다르게 나옴 하지만 이에 대해 규명이 불가</a:t>
            </a:r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0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187" t="18569" r="41351" b="48268"/>
          <a:stretch/>
        </p:blipFill>
        <p:spPr>
          <a:xfrm>
            <a:off x="838200" y="2661197"/>
            <a:ext cx="6119648" cy="3401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831" y="23960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,30)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29898" y="23960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(731,30)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6831" y="58518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,336)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03261" y="58518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(731,336)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7099" y="304084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3781" y="433046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(550,180)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27575" y="304084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(1077,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27575" y="433046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(1077,180)</a:t>
            </a:r>
            <a:endParaRPr lang="ko-KR" altLang="en-US"/>
          </a:p>
        </p:txBody>
      </p:sp>
      <p:sp>
        <p:nvSpPr>
          <p:cNvPr id="15" name="TextBox 4"/>
          <p:cNvSpPr txBox="1"/>
          <p:nvPr/>
        </p:nvSpPr>
        <p:spPr>
          <a:xfrm>
            <a:off x="7038155" y="1027906"/>
            <a:ext cx="4966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mtClean="0"/>
              <a:t>Rect1 (</a:t>
            </a:r>
            <a:r>
              <a:rPr lang="ko-KR" altLang="en-US" sz="1600" smtClean="0"/>
              <a:t>흰</a:t>
            </a:r>
            <a:r>
              <a:rPr lang="en-US" altLang="ko-KR" sz="1600" smtClean="0"/>
              <a:t> </a:t>
            </a:r>
            <a:r>
              <a:rPr lang="ko-KR" altLang="en-US" sz="1600" smtClean="0"/>
              <a:t>직사각형</a:t>
            </a:r>
            <a:r>
              <a:rPr lang="en-US" altLang="ko-KR" sz="1600"/>
              <a:t>) </a:t>
            </a:r>
            <a:r>
              <a:rPr lang="en-US" altLang="ko-KR" sz="1600" smtClean="0"/>
              <a:t>     Rect2 </a:t>
            </a:r>
            <a:r>
              <a:rPr lang="en-US" altLang="ko-KR" sz="1600"/>
              <a:t>(</a:t>
            </a:r>
            <a:r>
              <a:rPr lang="ko-KR" altLang="en-US" sz="1600"/>
              <a:t>빨간</a:t>
            </a:r>
            <a:r>
              <a:rPr lang="en-US" altLang="ko-KR" sz="1600"/>
              <a:t> </a:t>
            </a:r>
            <a:r>
              <a:rPr lang="ko-KR" altLang="en-US" sz="1600"/>
              <a:t>직사각형</a:t>
            </a:r>
            <a:r>
              <a:rPr lang="en-US" altLang="ko-KR" sz="1600"/>
              <a:t>)</a:t>
            </a:r>
          </a:p>
          <a:p>
            <a:r>
              <a:rPr lang="en-US" altLang="ko-KR" sz="1600" smtClean="0"/>
              <a:t>(550,95,527,85)            </a:t>
            </a:r>
            <a:r>
              <a:rPr lang="en-US" altLang="ko-KR" sz="1600"/>
              <a:t>(</a:t>
            </a:r>
            <a:r>
              <a:rPr lang="en-US" altLang="ko-KR" sz="1600" smtClean="0"/>
              <a:t>662,30,69,306)</a:t>
            </a:r>
            <a:endParaRPr lang="en-US" altLang="ko-KR" sz="1600"/>
          </a:p>
          <a:p>
            <a:endParaRPr lang="en-US" altLang="ko-KR" sz="1600" smtClean="0"/>
          </a:p>
          <a:p>
            <a:r>
              <a:rPr lang="en-US" altLang="ko-KR" sz="1600" smtClean="0"/>
              <a:t>Rect1_x_range=range(550,1077)</a:t>
            </a:r>
          </a:p>
          <a:p>
            <a:r>
              <a:rPr lang="en-US" altLang="ko-KR" sz="1600" smtClean="0"/>
              <a:t>Rect2_y_range=range(95,180)</a:t>
            </a:r>
          </a:p>
          <a:p>
            <a:endParaRPr lang="en-US" altLang="ko-KR" sz="1600" smtClean="0"/>
          </a:p>
          <a:p>
            <a:r>
              <a:rPr lang="ko-KR" altLang="en-US" sz="1600" smtClean="0"/>
              <a:t>겹치는 구간</a:t>
            </a:r>
            <a:endParaRPr lang="en-US" altLang="ko-KR" sz="1600" smtClean="0"/>
          </a:p>
          <a:p>
            <a:r>
              <a:rPr lang="en-US" altLang="ko-KR" sz="1600" smtClean="0"/>
              <a:t>(662,95)    </a:t>
            </a:r>
            <a:r>
              <a:rPr lang="en-US" altLang="ko-KR" sz="1600"/>
              <a:t>(731,95)</a:t>
            </a:r>
          </a:p>
          <a:p>
            <a:r>
              <a:rPr lang="en-US" altLang="ko-KR" sz="1600" smtClean="0"/>
              <a:t>(662,180)   (</a:t>
            </a:r>
            <a:r>
              <a:rPr lang="en-US" altLang="ko-KR" sz="1600"/>
              <a:t>731,180)</a:t>
            </a:r>
          </a:p>
          <a:p>
            <a:endParaRPr lang="en-US" altLang="ko-KR" sz="1600" smtClean="0"/>
          </a:p>
          <a:p>
            <a:endParaRPr lang="en-US" altLang="ko-KR" sz="1600" smtClean="0"/>
          </a:p>
          <a:p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1336831" y="350098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29898" y="350475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</a:t>
            </a:r>
            <a:r>
              <a:rPr lang="en-US" altLang="ko-KR" smtClean="0">
                <a:solidFill>
                  <a:srgbClr val="00B050"/>
                </a:solidFill>
              </a:rPr>
              <a:t>95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61941" y="433544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</a:t>
            </a:r>
            <a:r>
              <a:rPr lang="en-US" altLang="ko-KR" smtClean="0">
                <a:solidFill>
                  <a:srgbClr val="00B050"/>
                </a:solidFill>
              </a:rPr>
              <a:t>662</a:t>
            </a:r>
            <a:r>
              <a:rPr lang="en-US" altLang="ko-KR" smtClean="0"/>
              <a:t>,180)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17851" y="433046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(731,180)</a:t>
            </a:r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676400" y="2661197"/>
            <a:ext cx="0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078523" y="3196049"/>
            <a:ext cx="914400" cy="36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376246" y="2661197"/>
            <a:ext cx="23446" cy="89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3833446" y="3317631"/>
            <a:ext cx="2497016" cy="2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1676400" y="4699795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/>
          <p:nvPr/>
        </p:nvCxnSpPr>
        <p:spPr>
          <a:xfrm>
            <a:off x="955430" y="4664626"/>
            <a:ext cx="992166" cy="4983"/>
          </a:xfrm>
          <a:prstGeom prst="curvedConnector4">
            <a:avLst>
              <a:gd name="adj1" fmla="val 86"/>
              <a:gd name="adj2" fmla="val 46875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307692" y="4689563"/>
            <a:ext cx="0" cy="11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/>
          <p:nvPr/>
        </p:nvCxnSpPr>
        <p:spPr>
          <a:xfrm rot="5400000">
            <a:off x="5087859" y="3402163"/>
            <a:ext cx="12700" cy="25730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602" t="19823" r="2821" b="41479"/>
          <a:stretch/>
        </p:blipFill>
        <p:spPr>
          <a:xfrm>
            <a:off x="422031" y="1909000"/>
            <a:ext cx="7367954" cy="3833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490" t="28698" r="39144" b="28181"/>
          <a:stretch/>
        </p:blipFill>
        <p:spPr>
          <a:xfrm>
            <a:off x="6819899" y="1949632"/>
            <a:ext cx="4188069" cy="34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09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예외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</a:t>
            </a:r>
            <a:r>
              <a:rPr lang="en-US" altLang="ko-KR" smtClean="0"/>
              <a:t>mport numpy as np</a:t>
            </a:r>
          </a:p>
          <a:p>
            <a:r>
              <a:rPr lang="en-US" altLang="ko-KR" smtClean="0"/>
              <a:t>Np.set_printoptions(threshold=np.inf, linewidth=np.inf)</a:t>
            </a:r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7038155" y="1027906"/>
            <a:ext cx="4966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이런 예외가 있기 때문에 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ko-KR" altLang="en-US" sz="1600" smtClean="0"/>
              <a:t>가로</a:t>
            </a:r>
            <a:r>
              <a:rPr lang="en-US" altLang="ko-KR" sz="1600" smtClean="0"/>
              <a:t> </a:t>
            </a:r>
            <a:r>
              <a:rPr lang="ko-KR" altLang="en-US" sz="1600" smtClean="0"/>
              <a:t>두줄 </a:t>
            </a:r>
            <a:r>
              <a:rPr lang="en-US" altLang="ko-KR" sz="1600" smtClean="0"/>
              <a:t> 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8870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18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1D1C1D"/>
                </a:solidFill>
                <a:latin typeface="NotoSansKR"/>
              </a:rPr>
              <a:t>#!pip install opencv-contrib-python==3.4.11.45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>
                <a:solidFill>
                  <a:srgbClr val="1D1C1D"/>
                </a:solidFill>
                <a:latin typeface="NotoSansKR"/>
              </a:rPr>
              <a:t>import cv2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>
                <a:solidFill>
                  <a:srgbClr val="1D1C1D"/>
                </a:solidFill>
                <a:latin typeface="NotoSansKR"/>
              </a:rPr>
              <a:t>print(cv2.__version__)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1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5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52806"/>
            <a:ext cx="5027612" cy="3266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1" y="3251775"/>
            <a:ext cx="5029200" cy="32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제한점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ROI</a:t>
            </a:r>
            <a:r>
              <a:rPr lang="ko-KR" altLang="en-US" smtClean="0"/>
              <a:t>기준으로 객체를 추적하는데 영상의 길이가 길어질수록</a:t>
            </a:r>
            <a:r>
              <a:rPr lang="en-US" altLang="ko-KR" smtClean="0"/>
              <a:t>, </a:t>
            </a:r>
            <a:r>
              <a:rPr lang="ko-KR" altLang="en-US" smtClean="0"/>
              <a:t>객체가 중앙이 아닌 측면에 있을수록 객체추적 정확도가 떨어짐</a:t>
            </a:r>
            <a:endParaRPr lang="en-US" altLang="ko-KR" smtClean="0"/>
          </a:p>
          <a:p>
            <a:r>
              <a:rPr lang="en-US" altLang="ko-KR" smtClean="0"/>
              <a:t>ROI</a:t>
            </a:r>
            <a:r>
              <a:rPr lang="ko-KR" altLang="en-US" smtClean="0"/>
              <a:t>를 여러 개 지정해 추적할 수는 있으나 원하는 객체가 생길 때 마다 </a:t>
            </a:r>
            <a:r>
              <a:rPr lang="en-US" altLang="ko-KR" smtClean="0"/>
              <a:t>ROI</a:t>
            </a:r>
            <a:r>
              <a:rPr lang="ko-KR" altLang="en-US" smtClean="0"/>
              <a:t>를 계속 추가해서 추적할 수는 없음</a:t>
            </a:r>
            <a:endParaRPr lang="en-US" altLang="ko-KR" smtClean="0"/>
          </a:p>
          <a:p>
            <a:r>
              <a:rPr lang="en-US" altLang="ko-KR" smtClean="0"/>
              <a:t>ROI</a:t>
            </a:r>
            <a:r>
              <a:rPr lang="ko-KR" altLang="en-US" smtClean="0"/>
              <a:t>를 기준으로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2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특징검출을 통한 객체인식 시행착오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/>
              <a:t> </a:t>
            </a:r>
            <a:r>
              <a:rPr lang="en-US" altLang="ko-KR" smtClean="0"/>
              <a:t>opencv 3.4.2.16</a:t>
            </a:r>
            <a:r>
              <a:rPr lang="ko-KR" altLang="en-US"/>
              <a:t>이상에서 </a:t>
            </a:r>
            <a:r>
              <a:rPr lang="en-US" altLang="ko-KR"/>
              <a:t>SIRF</a:t>
            </a:r>
            <a:r>
              <a:rPr lang="ko-KR" altLang="en-US"/>
              <a:t>와 </a:t>
            </a:r>
            <a:r>
              <a:rPr lang="en-US" altLang="ko-KR"/>
              <a:t>SURF</a:t>
            </a:r>
            <a:r>
              <a:rPr lang="ko-KR" altLang="en-US"/>
              <a:t>는 더 </a:t>
            </a:r>
            <a:r>
              <a:rPr lang="ko-KR" altLang="en-US"/>
              <a:t>이상 </a:t>
            </a:r>
            <a:r>
              <a:rPr lang="ko-KR" altLang="en-US" smtClean="0"/>
              <a:t>지원안함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en-US" altLang="ko-KR" smtClean="0"/>
              <a:t>#</a:t>
            </a:r>
            <a:r>
              <a:rPr lang="en-US" altLang="ko-KR"/>
              <a:t>BFMatcher</a:t>
            </a:r>
            <a:r>
              <a:rPr lang="ko-KR" altLang="en-US"/>
              <a:t>와 </a:t>
            </a:r>
            <a:r>
              <a:rPr lang="en-US" altLang="ko-KR"/>
              <a:t>SIFT</a:t>
            </a:r>
            <a:r>
              <a:rPr lang="ko-KR" altLang="en-US"/>
              <a:t>로 </a:t>
            </a:r>
            <a:r>
              <a:rPr lang="ko-KR" altLang="en-US" smtClean="0"/>
              <a:t>매칭</a:t>
            </a:r>
            <a:endParaRPr lang="en-US" altLang="ko-KR" smtClean="0"/>
          </a:p>
          <a:p>
            <a:r>
              <a:rPr lang="en-US" altLang="ko-KR"/>
              <a:t>#BFMatcher</a:t>
            </a:r>
            <a:r>
              <a:rPr lang="ko-KR" altLang="en-US"/>
              <a:t>와 </a:t>
            </a:r>
            <a:r>
              <a:rPr lang="en-US" altLang="ko-KR"/>
              <a:t>SUFT</a:t>
            </a:r>
            <a:r>
              <a:rPr lang="ko-KR" altLang="en-US"/>
              <a:t>로 </a:t>
            </a:r>
            <a:r>
              <a:rPr lang="ko-KR" altLang="en-US" smtClean="0"/>
              <a:t>매칭 </a:t>
            </a:r>
            <a:endParaRPr lang="en-US" altLang="ko-KR"/>
          </a:p>
          <a:p>
            <a:r>
              <a:rPr lang="en-US" altLang="ko-KR"/>
              <a:t>#BFMatcher</a:t>
            </a:r>
            <a:r>
              <a:rPr lang="ko-KR" altLang="en-US"/>
              <a:t>와 </a:t>
            </a:r>
            <a:r>
              <a:rPr lang="en-US" altLang="ko-KR"/>
              <a:t>ORB</a:t>
            </a:r>
            <a:r>
              <a:rPr lang="ko-KR" altLang="en-US"/>
              <a:t>로 </a:t>
            </a:r>
            <a:r>
              <a:rPr lang="ko-KR" altLang="en-US" smtClean="0"/>
              <a:t>매칭</a:t>
            </a:r>
            <a:endParaRPr lang="en-US" altLang="ko-KR" smtClean="0"/>
          </a:p>
          <a:p>
            <a:r>
              <a:rPr lang="en-US" altLang="ko-KR"/>
              <a:t>#</a:t>
            </a:r>
            <a:r>
              <a:rPr lang="en-US" altLang="ko-KR" smtClean="0"/>
              <a:t>FLANNMatcher</a:t>
            </a:r>
            <a:r>
              <a:rPr lang="ko-KR" altLang="en-US"/>
              <a:t>와 </a:t>
            </a:r>
            <a:r>
              <a:rPr lang="en-US" altLang="ko-KR"/>
              <a:t>SIFT</a:t>
            </a:r>
            <a:r>
              <a:rPr lang="ko-KR" altLang="en-US"/>
              <a:t>로 </a:t>
            </a:r>
            <a:r>
              <a:rPr lang="ko-KR" altLang="en-US" smtClean="0"/>
              <a:t>매칭</a:t>
            </a:r>
            <a:endParaRPr lang="en-US" altLang="ko-KR" smtClean="0"/>
          </a:p>
          <a:p>
            <a:r>
              <a:rPr lang="en-US" altLang="ko-KR"/>
              <a:t>#</a:t>
            </a:r>
            <a:r>
              <a:rPr lang="en-US" altLang="ko-KR" smtClean="0"/>
              <a:t>FLANNMatcher</a:t>
            </a:r>
            <a:r>
              <a:rPr lang="ko-KR" altLang="en-US"/>
              <a:t>와 </a:t>
            </a:r>
            <a:r>
              <a:rPr lang="en-US" altLang="ko-KR"/>
              <a:t>ORB</a:t>
            </a:r>
            <a:r>
              <a:rPr lang="ko-KR" altLang="en-US"/>
              <a:t>로 </a:t>
            </a:r>
            <a:r>
              <a:rPr lang="ko-KR" altLang="en-US" smtClean="0"/>
              <a:t>매칭</a:t>
            </a:r>
            <a:endParaRPr lang="en-US" altLang="ko-KR" smtClean="0"/>
          </a:p>
          <a:p>
            <a:r>
              <a:rPr lang="en-US" altLang="ko-KR"/>
              <a:t>#match </a:t>
            </a:r>
            <a:r>
              <a:rPr lang="ko-KR" altLang="en-US"/>
              <a:t>함수로부터 좋은 </a:t>
            </a:r>
            <a:r>
              <a:rPr lang="ko-KR" altLang="en-US"/>
              <a:t>매칭점 </a:t>
            </a:r>
            <a:r>
              <a:rPr lang="ko-KR" altLang="en-US" smtClean="0"/>
              <a:t>찾기</a:t>
            </a:r>
            <a:endParaRPr lang="en-US" altLang="ko-KR" smtClean="0"/>
          </a:p>
          <a:p>
            <a:r>
              <a:rPr lang="en-US" altLang="ko-KR"/>
              <a:t>#knnmatch </a:t>
            </a:r>
            <a:r>
              <a:rPr lang="ko-KR" altLang="en-US"/>
              <a:t>함수로부터 좋은 </a:t>
            </a:r>
            <a:r>
              <a:rPr lang="ko-KR" altLang="en-US"/>
              <a:t>매칭점 </a:t>
            </a:r>
            <a:r>
              <a:rPr lang="ko-KR" altLang="en-US" smtClean="0"/>
              <a:t>찾기</a:t>
            </a:r>
            <a:endParaRPr lang="en-US" altLang="ko-KR" smtClean="0"/>
          </a:p>
          <a:p>
            <a:r>
              <a:rPr lang="en-US" altLang="ko-KR"/>
              <a:t>#</a:t>
            </a:r>
            <a:r>
              <a:rPr lang="ko-KR" altLang="en-US"/>
              <a:t>매칭점 원근 변환으로 </a:t>
            </a:r>
            <a:r>
              <a:rPr lang="ko-KR" altLang="en-US"/>
              <a:t>영역 </a:t>
            </a:r>
            <a:r>
              <a:rPr lang="ko-KR" altLang="en-US" smtClean="0"/>
              <a:t>찾기</a:t>
            </a:r>
            <a:endParaRPr lang="en-US" altLang="ko-KR" smtClean="0"/>
          </a:p>
          <a:p>
            <a:r>
              <a:rPr lang="en-US" altLang="ko-KR"/>
              <a:t>#RANSAC </a:t>
            </a:r>
            <a:r>
              <a:rPr lang="ko-KR" altLang="en-US"/>
              <a:t>원근 변환 근사 계산으로 나쁜 </a:t>
            </a:r>
            <a:r>
              <a:rPr lang="ko-KR" altLang="en-US"/>
              <a:t>매칭 </a:t>
            </a:r>
            <a:r>
              <a:rPr lang="ko-KR" altLang="en-US" smtClean="0"/>
              <a:t>제거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#</a:t>
            </a:r>
            <a:r>
              <a:rPr lang="ko-KR" altLang="en-US" smtClean="0"/>
              <a:t>특징검출을 통한 매치 </a:t>
            </a:r>
            <a:r>
              <a:rPr lang="ko-KR" altLang="en-US"/>
              <a:t>알고리즘을 전부 돌려본 </a:t>
            </a:r>
            <a:r>
              <a:rPr lang="ko-KR" altLang="en-US"/>
              <a:t>결과 </a:t>
            </a:r>
            <a:r>
              <a:rPr lang="ko-KR" altLang="en-US" smtClean="0"/>
              <a:t>제대로 검출되는 것이 없었음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1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" y="365125"/>
            <a:ext cx="9705975" cy="3752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6" y="3090130"/>
            <a:ext cx="9563100" cy="3752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8" y="500062"/>
            <a:ext cx="9705975" cy="3752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36" y="3090130"/>
            <a:ext cx="97059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/>
              <a:t>ROIs</a:t>
            </a:r>
            <a:r>
              <a:rPr lang="ko-KR" altLang="en-US" sz="3600" smtClean="0"/>
              <a:t>를 통한 </a:t>
            </a:r>
            <a:r>
              <a:rPr lang="en-US" altLang="ko-KR" sz="3600" smtClean="0"/>
              <a:t>2</a:t>
            </a:r>
            <a:r>
              <a:rPr lang="ko-KR" altLang="en-US" sz="3600" smtClean="0"/>
              <a:t>개이상의 </a:t>
            </a:r>
            <a:r>
              <a:rPr lang="en-US" altLang="ko-KR" sz="3600" smtClean="0"/>
              <a:t>ROI</a:t>
            </a:r>
            <a:r>
              <a:rPr lang="ko-KR" altLang="en-US" sz="3600" smtClean="0"/>
              <a:t> 객체 검출 및 추적</a:t>
            </a:r>
            <a:endParaRPr lang="ko-KR" alt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smtClean="0"/>
              <a:t>Opencv </a:t>
            </a:r>
            <a:r>
              <a:rPr lang="ko-KR" altLang="en-US" smtClean="0"/>
              <a:t>다운그레이드 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여러가지 </a:t>
            </a:r>
            <a:r>
              <a:rPr lang="ko-KR" altLang="en-US"/>
              <a:t>머신러닝 알고리즘으로 구현한 트래킹 </a:t>
            </a:r>
            <a:r>
              <a:rPr lang="en-US" altLang="ko-KR"/>
              <a:t>API </a:t>
            </a:r>
            <a:r>
              <a:rPr lang="ko-KR" altLang="en-US"/>
              <a:t>사용</a:t>
            </a:r>
            <a:endParaRPr lang="en-US" altLang="ko-KR"/>
          </a:p>
          <a:p>
            <a:endParaRPr lang="en-US" altLang="ko-KR"/>
          </a:p>
          <a:p>
            <a:r>
              <a:rPr lang="en-US" altLang="ko-KR" smtClean="0"/>
              <a:t>AdaBoost </a:t>
            </a:r>
            <a:r>
              <a:rPr lang="ko-KR" altLang="en-US" smtClean="0"/>
              <a:t>알고리즘 </a:t>
            </a:r>
            <a:endParaRPr lang="en-US" altLang="ko-KR" smtClean="0"/>
          </a:p>
          <a:p>
            <a:r>
              <a:rPr lang="en-US" altLang="ko-KR" smtClean="0"/>
              <a:t>MIL(Multiple </a:t>
            </a:r>
            <a:r>
              <a:rPr lang="en-US" altLang="ko-KR"/>
              <a:t>Instance </a:t>
            </a:r>
            <a:r>
              <a:rPr lang="en-US" altLang="ko-KR" smtClean="0"/>
              <a:t>Learning) </a:t>
            </a:r>
            <a:r>
              <a:rPr lang="ko-KR" altLang="en-US" smtClean="0"/>
              <a:t>알고리즘 </a:t>
            </a:r>
            <a:endParaRPr lang="en-US" altLang="ko-KR" smtClean="0"/>
          </a:p>
          <a:p>
            <a:r>
              <a:rPr lang="en-US" altLang="ko-KR" smtClean="0"/>
              <a:t>KCF</a:t>
            </a:r>
            <a:r>
              <a:rPr lang="en-US" altLang="ko-KR"/>
              <a:t>(Kernelized </a:t>
            </a:r>
            <a:r>
              <a:rPr lang="en-US" altLang="ko-KR"/>
              <a:t>Correlation </a:t>
            </a:r>
            <a:r>
              <a:rPr lang="en-US" altLang="ko-KR" smtClean="0"/>
              <a:t>Filters </a:t>
            </a:r>
            <a:r>
              <a:rPr lang="ko-KR" altLang="en-US" smtClean="0"/>
              <a:t>알고리즘 </a:t>
            </a:r>
            <a:r>
              <a:rPr lang="en-US" altLang="ko-KR"/>
              <a:t> </a:t>
            </a:r>
            <a:endParaRPr lang="en-US" altLang="ko-KR" smtClean="0"/>
          </a:p>
          <a:p>
            <a:r>
              <a:rPr lang="en-US" altLang="ko-KR" smtClean="0"/>
              <a:t>TLD</a:t>
            </a:r>
            <a:r>
              <a:rPr lang="en-US" altLang="ko-KR"/>
              <a:t>(</a:t>
            </a:r>
            <a:r>
              <a:rPr lang="en-US" altLang="ko-KR" smtClean="0"/>
              <a:t>Tracking</a:t>
            </a:r>
            <a:r>
              <a:rPr lang="en-US" altLang="ko-KR"/>
              <a:t>, Learning </a:t>
            </a:r>
            <a:r>
              <a:rPr lang="en-US" altLang="ko-KR"/>
              <a:t>and </a:t>
            </a:r>
            <a:r>
              <a:rPr lang="en-US" altLang="ko-KR" smtClean="0"/>
              <a:t>Detection) </a:t>
            </a:r>
            <a:r>
              <a:rPr lang="ko-KR" altLang="en-US" smtClean="0"/>
              <a:t>알고리즘 </a:t>
            </a:r>
            <a:r>
              <a:rPr lang="en-US" altLang="ko-KR"/>
              <a:t> </a:t>
            </a:r>
            <a:endParaRPr lang="en-US" altLang="ko-KR" smtClean="0"/>
          </a:p>
          <a:p>
            <a:r>
              <a:rPr lang="en-US" altLang="ko-KR" smtClean="0"/>
              <a:t>MedianFlow </a:t>
            </a:r>
            <a:r>
              <a:rPr lang="ko-KR" altLang="en-US" smtClean="0"/>
              <a:t>알고리즘</a:t>
            </a:r>
            <a:endParaRPr lang="en-US" altLang="ko-KR" smtClean="0"/>
          </a:p>
          <a:p>
            <a:r>
              <a:rPr lang="en-US" altLang="ko-KR" smtClean="0"/>
              <a:t>CSRT(Channel </a:t>
            </a:r>
            <a:r>
              <a:rPr lang="en-US" altLang="ko-KR"/>
              <a:t>and </a:t>
            </a:r>
            <a:r>
              <a:rPr lang="en-US" altLang="ko-KR"/>
              <a:t>Spatial </a:t>
            </a:r>
            <a:r>
              <a:rPr lang="en-US" altLang="ko-KR" smtClean="0"/>
              <a:t>Reliability) </a:t>
            </a:r>
            <a:r>
              <a:rPr lang="ko-KR" altLang="en-US" smtClean="0"/>
              <a:t>알고리즘 </a:t>
            </a:r>
            <a:endParaRPr lang="en-US" altLang="ko-KR" smtClean="0"/>
          </a:p>
          <a:p>
            <a:r>
              <a:rPr lang="en-US" altLang="ko-KR" smtClean="0"/>
              <a:t>MOSSE</a:t>
            </a:r>
            <a:r>
              <a:rPr lang="ko-KR" altLang="en-US" smtClean="0"/>
              <a:t> 알고리즘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6462" y="2048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1D1C1D"/>
                </a:solidFill>
                <a:latin typeface="NotoSansKR"/>
              </a:rPr>
              <a:t>#!pip install opencv-contrib-python==3.4.11.45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>
                <a:solidFill>
                  <a:srgbClr val="1D1C1D"/>
                </a:solidFill>
                <a:latin typeface="NotoSansKR"/>
              </a:rPr>
              <a:t>import cv2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>
                <a:solidFill>
                  <a:srgbClr val="1D1C1D"/>
                </a:solidFill>
                <a:latin typeface="NotoSansKR"/>
              </a:rPr>
              <a:t>print(cv2.__version__)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8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0576" b="35015"/>
          <a:stretch/>
        </p:blipFill>
        <p:spPr>
          <a:xfrm>
            <a:off x="1652587" y="2572544"/>
            <a:ext cx="91535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횡단보도 보행자 검출 시행착오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0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041" y="425669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꼭지점 기준으로 도형이 </a:t>
            </a:r>
            <a:r>
              <a:rPr lang="ko-KR" altLang="en-US"/>
              <a:t>겹치는 </a:t>
            </a:r>
            <a:r>
              <a:rPr lang="ko-KR" altLang="en-US" smtClean="0"/>
              <a:t>영역찾기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9034" y="1413329"/>
            <a:ext cx="10084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#사각형이 겹친다는 것은 꼭지점 좌표가 어느 구간에 들어간다는 것으로</a:t>
            </a:r>
          </a:p>
          <a:p>
            <a:r>
              <a:rPr lang="ko-KR" altLang="en-US"/>
              <a:t> 그것은 사각형에 겹치는 구간이 있다는 것으로 인식</a:t>
            </a:r>
          </a:p>
          <a:p>
            <a:r>
              <a:rPr lang="ko-KR" altLang="en-US"/>
              <a:t> 따라서 비교대상이 되는 rect2의 x값과 y값의 최댓값과 최소값으로 범위내에 있는지 검출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59" y="2589486"/>
            <a:ext cx="6105525" cy="4048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9486"/>
            <a:ext cx="6600825" cy="42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5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1065</Words>
  <Application>Microsoft Office PowerPoint</Application>
  <PresentationFormat>와이드스크린</PresentationFormat>
  <Paragraphs>263</Paragraphs>
  <Slides>30</Slides>
  <Notes>8</Notes>
  <HiddenSlides>5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NotoSansKR</vt:lpstr>
      <vt:lpstr>맑은 고딕</vt:lpstr>
      <vt:lpstr>Arial</vt:lpstr>
      <vt:lpstr>Office 테마</vt:lpstr>
      <vt:lpstr>PowerPoint 프레젠테이션</vt:lpstr>
      <vt:lpstr>코드에 사용할 유튜브 영상 전처리</vt:lpstr>
      <vt:lpstr>PowerPoint 프레젠테이션</vt:lpstr>
      <vt:lpstr>특징검출을 통한 객체인식 시행착오</vt:lpstr>
      <vt:lpstr>PowerPoint 프레젠테이션</vt:lpstr>
      <vt:lpstr>ROIs를 통한 2개이상의 ROI 객체 검출 및 추적</vt:lpstr>
      <vt:lpstr>PowerPoint 프레젠테이션</vt:lpstr>
      <vt:lpstr>횡단보도 보행자 검출 시행착오</vt:lpstr>
      <vt:lpstr>PowerPoint 프레젠테이션</vt:lpstr>
      <vt:lpstr>PowerPoint 프레젠테이션</vt:lpstr>
      <vt:lpstr>PowerPoint 프레젠테이션</vt:lpstr>
      <vt:lpstr>예외</vt:lpstr>
      <vt:lpstr>PowerPoint 프레젠테이션</vt:lpstr>
      <vt:lpstr>PowerPoint 프레젠테이션</vt:lpstr>
      <vt:lpstr>PowerPoint 프레젠테이션</vt:lpstr>
      <vt:lpstr>예외처리</vt:lpstr>
      <vt:lpstr>PowerPoint 프레젠테이션</vt:lpstr>
      <vt:lpstr>PowerPoint 프레젠테이션</vt:lpstr>
      <vt:lpstr>PowerPoint 프레젠테이션</vt:lpstr>
      <vt:lpstr>객채검출 및 추적 시연</vt:lpstr>
      <vt:lpstr>제언점</vt:lpstr>
      <vt:lpstr>예외</vt:lpstr>
      <vt:lpstr>PowerPoint 프레젠테이션</vt:lpstr>
      <vt:lpstr>PowerPoint 프레젠테이션</vt:lpstr>
      <vt:lpstr>예외2</vt:lpstr>
      <vt:lpstr>PowerPoint 프레젠테이션</vt:lpstr>
      <vt:lpstr>PowerPoint 프레젠테이션</vt:lpstr>
      <vt:lpstr>PowerPoint 프레젠테이션</vt:lpstr>
      <vt:lpstr>PowerPoint 프레젠테이션</vt:lpstr>
      <vt:lpstr>제한점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53</cp:revision>
  <dcterms:created xsi:type="dcterms:W3CDTF">2021-10-14T02:11:20Z</dcterms:created>
  <dcterms:modified xsi:type="dcterms:W3CDTF">2021-10-17T16:01:30Z</dcterms:modified>
</cp:coreProperties>
</file>